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6"/>
  </p:notesMasterIdLst>
  <p:handoutMasterIdLst>
    <p:handoutMasterId r:id="rId17"/>
  </p:handoutMasterIdLst>
  <p:sldIdLst>
    <p:sldId id="1497" r:id="rId5"/>
    <p:sldId id="1514" r:id="rId6"/>
    <p:sldId id="1499" r:id="rId7"/>
    <p:sldId id="1515" r:id="rId8"/>
    <p:sldId id="1516" r:id="rId9"/>
    <p:sldId id="1500" r:id="rId10"/>
    <p:sldId id="1502" r:id="rId11"/>
    <p:sldId id="1517" r:id="rId12"/>
    <p:sldId id="1518" r:id="rId13"/>
    <p:sldId id="1511" r:id="rId14"/>
    <p:sldId id="15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079" autoAdjust="0"/>
  </p:normalViewPr>
  <p:slideViewPr>
    <p:cSldViewPr snapToGrid="0">
      <p:cViewPr varScale="1">
        <p:scale>
          <a:sx n="69" d="100"/>
          <a:sy n="69" d="100"/>
        </p:scale>
        <p:origin x="5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/>
          </a:bodyPr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rmAutofit/>
          </a:bodyPr>
          <a:lstStyle/>
          <a:p>
            <a:r>
              <a:rPr lang="en-US" dirty="0"/>
              <a:t>Presented by Rene Magi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/>
          <a:lstStyle/>
          <a:p>
            <a:r>
              <a:rPr lang="en-US" dirty="0"/>
              <a:t>Embrace change. Lead the future.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/>
          <a:lstStyle/>
          <a:p>
            <a:r>
              <a:rPr lang="en-US" dirty="0"/>
              <a:t>The world is shifting and those who adapt and innovate will be the ones to lead the way. </a:t>
            </a:r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/>
          <a:lstStyle/>
          <a:p>
            <a:r>
              <a:rPr lang="en-US" dirty="0"/>
              <a:t>Panel discussion session</a:t>
            </a:r>
          </a:p>
        </p:txBody>
      </p:sp>
      <p:pic>
        <p:nvPicPr>
          <p:cNvPr id="18" name="Picture Placeholder 17" descr="White objects on a white surface">
            <a:extLst>
              <a:ext uri="{FF2B5EF4-FFF2-40B4-BE49-F238E27FC236}">
                <a16:creationId xmlns:a16="http://schemas.microsoft.com/office/drawing/2014/main" id="{2DF43209-08B5-4410-CE46-63D3FC420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" y="333756"/>
            <a:ext cx="6226810" cy="6190488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Hello, I’m Rene Magi, COO of Proseware, Inc.</a:t>
            </a:r>
          </a:p>
          <a:p>
            <a:r>
              <a:rPr lang="en-US" dirty="0"/>
              <a:t>Leader in AI-driven business solutions</a:t>
            </a:r>
          </a:p>
          <a:p>
            <a:r>
              <a:rPr lang="en-US" dirty="0"/>
              <a:t>Passionate about scaling startups</a:t>
            </a:r>
          </a:p>
          <a:p>
            <a:r>
              <a:rPr lang="en-US" dirty="0"/>
              <a:t>15+ years in tech innovation</a:t>
            </a:r>
          </a:p>
          <a:p>
            <a:r>
              <a:rPr lang="en-US" dirty="0"/>
              <a:t>Speaker at Global Tech Summit</a:t>
            </a:r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422" y="333756"/>
            <a:ext cx="6086539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0125" y="990600"/>
            <a:ext cx="9145588" cy="3630613"/>
          </a:xfrm>
        </p:spPr>
        <p:txBody>
          <a:bodyPr anchor="b"/>
          <a:lstStyle/>
          <a:p>
            <a:r>
              <a:rPr lang="en-US" dirty="0"/>
              <a:t>Comprehending market trends</a:t>
            </a: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/>
          <a:lstStyle/>
          <a:p>
            <a:r>
              <a:rPr lang="en-US" dirty="0"/>
              <a:t>of businesses say digital transformation is essential to their survival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A463-F531-1FC1-6826-167C367BD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2960" y="1353387"/>
            <a:ext cx="10543032" cy="3273331"/>
          </a:xfrm>
        </p:spPr>
        <p:txBody>
          <a:bodyPr/>
          <a:lstStyle/>
          <a:p>
            <a:r>
              <a:rPr lang="en-US" dirty="0"/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1BC45-CAED-BB43-A297-009708D5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B897C-9D62-36E3-5DC1-154478A93E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3662" y="561268"/>
            <a:ext cx="9264676" cy="5735465"/>
          </a:xfrm>
        </p:spPr>
        <p:txBody>
          <a:bodyPr/>
          <a:lstStyle/>
          <a:p>
            <a:r>
              <a:rPr lang="en-US" dirty="0"/>
              <a:t>Innovation is the foundation of success</a:t>
            </a:r>
          </a:p>
        </p:txBody>
      </p:sp>
    </p:spTree>
    <p:extLst>
      <p:ext uri="{BB962C8B-B14F-4D97-AF65-F5344CB8AC3E}">
        <p14:creationId xmlns:p14="http://schemas.microsoft.com/office/powerpoint/2010/main" val="294928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>
            <a:normAutofit/>
          </a:bodyPr>
          <a:lstStyle/>
          <a:p>
            <a:r>
              <a:rPr lang="en-US" dirty="0"/>
              <a:t>Thriving in uncertainty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t">
            <a:normAutofit/>
          </a:bodyPr>
          <a:lstStyle/>
          <a:p>
            <a:r>
              <a:rPr lang="en-US" b="1" dirty="0"/>
              <a:t>Adapting to change​</a:t>
            </a:r>
            <a:br>
              <a:rPr lang="en-US" dirty="0"/>
            </a:br>
            <a:r>
              <a:rPr lang="en-US" dirty="0"/>
              <a:t>Businesses that embrace agility respond more quickly and effectively to market shifts, customer demands, and unforeseen challenges.​</a:t>
            </a:r>
          </a:p>
          <a:p>
            <a:r>
              <a:rPr lang="en-US" b="1" dirty="0"/>
              <a:t>Real-world impact​</a:t>
            </a:r>
            <a:br>
              <a:rPr lang="en-US" dirty="0"/>
            </a:br>
            <a:r>
              <a:rPr lang="en-US" dirty="0"/>
              <a:t>Industry leaders who stay ahead of disruption are those who proactively embrace change and continuously innovate.​</a:t>
            </a:r>
          </a:p>
        </p:txBody>
      </p:sp>
      <p:pic>
        <p:nvPicPr>
          <p:cNvPr id="11" name="Picture Placeholder 10" descr="A white paper figure in the air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1625" y="862357"/>
            <a:ext cx="5170964" cy="5170964"/>
          </a:xfrm>
        </p:spPr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/>
          <a:lstStyle/>
          <a:p>
            <a:r>
              <a:rPr lang="en-US" dirty="0"/>
              <a:t>Where do we go from here?</a:t>
            </a:r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 dirty="0"/>
              <a:t>Industry case studies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8657C0-C197-A2A7-D920-9F6518417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649918"/>
              </p:ext>
            </p:extLst>
          </p:nvPr>
        </p:nvGraphicFramePr>
        <p:xfrm>
          <a:off x="860425" y="2366963"/>
          <a:ext cx="10464801" cy="3582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375">
                  <a:extLst>
                    <a:ext uri="{9D8B030D-6E8A-4147-A177-3AD203B41FA5}">
                      <a16:colId xmlns:a16="http://schemas.microsoft.com/office/drawing/2014/main" val="1015653664"/>
                    </a:ext>
                  </a:extLst>
                </a:gridCol>
                <a:gridCol w="3993213">
                  <a:extLst>
                    <a:ext uri="{9D8B030D-6E8A-4147-A177-3AD203B41FA5}">
                      <a16:colId xmlns:a16="http://schemas.microsoft.com/office/drawing/2014/main" val="642826378"/>
                    </a:ext>
                  </a:extLst>
                </a:gridCol>
                <a:gridCol w="3993213">
                  <a:extLst>
                    <a:ext uri="{9D8B030D-6E8A-4147-A177-3AD203B41FA5}">
                      <a16:colId xmlns:a16="http://schemas.microsoft.com/office/drawing/2014/main" val="94216053"/>
                    </a:ext>
                  </a:extLst>
                </a:gridCol>
              </a:tblGrid>
              <a:tr h="895747">
                <a:tc>
                  <a:txBody>
                    <a:bodyPr/>
                    <a:lstStyle/>
                    <a:p>
                      <a:r>
                        <a:rPr lang="en-US" sz="1400" b="1" cap="all" baseline="0" dirty="0"/>
                        <a:t>Company</a:t>
                      </a:r>
                      <a:endParaRPr lang="en-US" sz="1400" b="1" cap="all" baseline="0" dirty="0">
                        <a:latin typeface="+mn-lt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b="1" cap="all" baseline="0" dirty="0"/>
                        <a:t>Challenge</a:t>
                      </a:r>
                      <a:endParaRPr lang="en-US" sz="1400" b="1" cap="all" baseline="0" dirty="0">
                        <a:latin typeface="+mn-lt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b="1" cap="all" baseline="0" dirty="0"/>
                        <a:t>Outcome</a:t>
                      </a:r>
                      <a:endParaRPr lang="en-US" sz="1400" b="1" cap="all" baseline="0" dirty="0">
                        <a:latin typeface="+mn-lt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79652336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Adatum Corporation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Digital transformation resistance	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Increased efficiency by 40%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244066008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Contoso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Market competition &amp; innovation gaps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Launched a new product line, 2x revenue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112537045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Relecloud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Workforce adaptation to new technologies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Reduced costs by 25%, improved retention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293267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7C75-23C9-17A3-16B6-ECD423E57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322" y="5137616"/>
            <a:ext cx="8054173" cy="466344"/>
          </a:xfrm>
        </p:spPr>
        <p:txBody>
          <a:bodyPr>
            <a:normAutofit/>
          </a:bodyPr>
          <a:lstStyle/>
          <a:p>
            <a:r>
              <a:rPr lang="en-US" dirty="0"/>
              <a:t>Albert Einstein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B8CF-9E22-6779-27CB-25347B955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3371" y="1188720"/>
            <a:ext cx="8593017" cy="2174966"/>
          </a:xfrm>
        </p:spPr>
        <p:txBody>
          <a:bodyPr>
            <a:noAutofit/>
          </a:bodyPr>
          <a:lstStyle/>
          <a:p>
            <a:r>
              <a:rPr lang="en-US" dirty="0"/>
              <a:t>“Strive not to be a success, but rather to be of value.”</a:t>
            </a:r>
          </a:p>
        </p:txBody>
      </p:sp>
    </p:spTree>
    <p:extLst>
      <p:ext uri="{BB962C8B-B14F-4D97-AF65-F5344CB8AC3E}">
        <p14:creationId xmlns:p14="http://schemas.microsoft.com/office/powerpoint/2010/main" val="27287768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{C796A0E6-7A30-4A1F-B3DF-78D9AA4697DC}f4c2fa09-5552-4190-875c-1979579583e2-TFc553d604-a3b6-4c52-b2ed-3a769335c0fd_win32</Template>
  <TotalTime>0</TotalTime>
  <Words>216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Lora</vt:lpstr>
      <vt:lpstr>Playfair Display Black</vt:lpstr>
      <vt:lpstr>Poppins Light</vt:lpstr>
      <vt:lpstr>Gradient Circle</vt:lpstr>
      <vt:lpstr>Shaping the future of our industry</vt:lpstr>
      <vt:lpstr>Welcome</vt:lpstr>
      <vt:lpstr>Comprehending market trends</vt:lpstr>
      <vt:lpstr>of businesses say digital transformation is essential to their survival</vt:lpstr>
      <vt:lpstr>Quote</vt:lpstr>
      <vt:lpstr>Thriving in uncertainty</vt:lpstr>
      <vt:lpstr>Where do we go from here?</vt:lpstr>
      <vt:lpstr>Industry case studies</vt:lpstr>
      <vt:lpstr>Albert Einstein</vt:lpstr>
      <vt:lpstr>Embrace change. Lead the future.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Gagan Suneja</dc:creator>
  <cp:lastModifiedBy>Gagan Suneja</cp:lastModifiedBy>
  <cp:revision>1</cp:revision>
  <dcterms:created xsi:type="dcterms:W3CDTF">2026-02-20T11:47:46Z</dcterms:created>
  <dcterms:modified xsi:type="dcterms:W3CDTF">2026-02-20T11:48:18Z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